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1" r:id="rId2"/>
    <p:sldId id="305" r:id="rId3"/>
    <p:sldId id="300" r:id="rId4"/>
    <p:sldId id="301" r:id="rId5"/>
    <p:sldId id="302" r:id="rId6"/>
    <p:sldId id="304" r:id="rId7"/>
    <p:sldId id="290" r:id="rId8"/>
    <p:sldId id="303" r:id="rId9"/>
    <p:sldId id="263" r:id="rId10"/>
    <p:sldId id="265" r:id="rId11"/>
    <p:sldId id="266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054A8-0BB3-4FD1-8554-C61C51B2837E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D0194-E8C8-41BE-B9A5-056E01253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5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A6462-3046-5FC1-42F5-43115374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9F9E7-C8AD-4EC9-B9D2-E82EC58E6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0A8540-2708-A920-B776-8FFEA7C1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9935E-1196-B357-F577-A6B0CCFE4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1BAA-DA14-507D-4B13-8AA2850E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CF542-5DFF-C51C-8410-22FA8C23B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DF4EF-B307-88F5-E7A3-AE14064D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65F1-95E4-C9DA-3EA9-2AADBA73E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2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3A05-982A-35D4-862A-CEBA4682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37836-42E6-F603-4B74-BE4DF9E97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C5AA5-E514-C7B5-BDBF-5225F9EF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5F57-60FA-5348-E42E-F5B2572D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B888-3D6D-648A-E852-1E991AE3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B46C-EA59-F4E2-AE1D-40BD35E5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9A20D-846E-ACD5-9780-05938B331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93576-4E3D-AF32-5A65-FB2C4CDF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9EB7-41ED-564C-734D-A1382229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6C91-5EFF-D71F-648B-3EDAA24A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0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99CF7-4311-12FA-401C-C9DE20B56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91C9F-2818-A102-031B-9D0C7C414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6B70-746E-3E05-5200-AFE8F74A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7A748-114B-3000-8F7B-0DB466DA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1908-3827-6967-B3EC-FF711D0D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74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6249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86971-82D0-EA05-B696-D251B1AB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BF515-0D92-4735-7438-FBDECF86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02A26-079B-2B2F-E9AC-8F1A65E8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AC83-4245-042A-37CB-6BB0AEA2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C4942-A9CD-F8E2-ABD4-3B0BDC4B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A034-E9D1-CB87-D98A-8B1E76FA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5F65-59D6-890B-D6D4-597720B3D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3B3EA-54EF-FE71-EC82-A88E2F09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E2222-444A-6F7B-B927-4F6C38A0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421BD-FA6B-48EC-C33E-73F64EB0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EF75-710D-F4F1-F393-0ED92C5C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6488E-BCAC-4FD1-D6CA-E62C114A2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FCC8-B616-E101-023E-A454A3811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F16D8-174E-8A1F-403C-5D5DBEB1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E09B3-0CC3-6B8A-A777-DDDDABFA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F4AE-7260-8F96-5783-719E94CE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4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4D08-E90A-1D6A-8915-48E1C267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DFB71-52DF-34AC-8A01-6A4B8858D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7D9BA-64D7-0C8B-C9A2-00F2ADD25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4A7BA-908F-1742-DE42-A04F0C8EF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9383F-E216-43F3-2D45-F0C215809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80C1C-C525-877E-816B-B90A873B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0C821-94DD-0AAC-D5A2-25B32707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0E8EA-18DB-9270-F5C6-15D433A7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7790-4025-8A29-2AB3-3A412DE7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61915-3B6C-9F1E-31EF-93D66627C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AFCCC-9CA4-A419-CB43-C84269FF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38AD2-03DC-9F15-0D5A-E7997C3D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2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1CB23-DEB8-2ED6-D71A-40255BFB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24F26-22B1-16B2-ABE8-F59D4850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6D9F2-DFAA-D28C-1A7D-F0A4ED90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B955-E4CC-CE32-B826-1FA12635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ECF38-479B-E7EE-03D5-9258B25C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C956D-A294-2FBD-455A-97BD67770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26AB5-E8C1-58A5-19CD-6C7AC922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CEF7-A420-A45F-5C6E-4475C058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C4C93-595B-95FF-3CCD-E83585ED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E4B6-BE75-AEB7-8B99-327201C2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5CE64-9B12-98D8-1AE7-C4EA32679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D7FEC-3FE5-FEEC-0E51-05EDB7607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9AEBF-E9A8-2E0C-7929-8B248A1B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1C3DF-14E6-AC84-8998-45BB8903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1B7D8-AD02-03C7-6247-D87F7FE6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8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A564C-3A95-57BB-9760-1EE1B6B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4150-09B8-A626-ADAA-3C9D396CD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7173F-F9BE-E6CB-ED2F-70E512770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10916-D3FB-43EE-85A0-898C25052D8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8068C-B344-24FC-36D4-4784005F4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3280-8AD7-E73F-5004-E3EAFB850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741439-57F3-4D16-9468-6EEC4EB2C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8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71" y="2052536"/>
            <a:ext cx="6245156" cy="22860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Coarse-Grained RNA Model for the Martini 3 Force Field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A8DE6-BF68-B396-5718-A9874DDF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7" y="471411"/>
            <a:ext cx="10559765" cy="591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85838-9FF2-982E-4017-B13A450F0F09}"/>
              </a:ext>
            </a:extLst>
          </p:cNvPr>
          <p:cNvSpPr txBox="1"/>
          <p:nvPr/>
        </p:nvSpPr>
        <p:spPr>
          <a:xfrm>
            <a:off x="816117" y="179023"/>
            <a:ext cx="2101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+mj-lt"/>
                <a:ea typeface="Aptos" panose="020B0004020202020204" pitchFamily="34" charset="0"/>
              </a:rPr>
              <a:t>Workflow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31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350EA-C39B-5459-428B-82CDD34F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9" y="848821"/>
            <a:ext cx="7756521" cy="5846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68424-E212-5E78-4BF8-BA7B78A13273}"/>
              </a:ext>
            </a:extLst>
          </p:cNvPr>
          <p:cNvSpPr txBox="1"/>
          <p:nvPr/>
        </p:nvSpPr>
        <p:spPr>
          <a:xfrm>
            <a:off x="416494" y="163175"/>
            <a:ext cx="9941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+mj-lt"/>
                <a:ea typeface="Aptos" panose="020B0004020202020204" pitchFamily="34" charset="0"/>
              </a:rPr>
              <a:t>Rigidification of small subunit – link to spore revival 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0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D9D8-8E1F-0F7C-C095-E76F9FE1E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3623EF-E948-3678-40AA-C376910D49E6}"/>
              </a:ext>
            </a:extLst>
          </p:cNvPr>
          <p:cNvSpPr txBox="1"/>
          <p:nvPr/>
        </p:nvSpPr>
        <p:spPr>
          <a:xfrm>
            <a:off x="558478" y="237810"/>
            <a:ext cx="10973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Aptos" panose="020B0004020202020204" pitchFamily="34" charset="0"/>
              </a:rPr>
              <a:t>L11 deletion affects the dynamics of translation apparatus – L1 arm</a:t>
            </a:r>
            <a:endParaRPr lang="en-US" sz="2800" b="1" dirty="0">
              <a:latin typeface="+mj-lt"/>
            </a:endParaRPr>
          </a:p>
        </p:txBody>
      </p:sp>
      <p:pic>
        <p:nvPicPr>
          <p:cNvPr id="4" name="movie">
            <a:hlinkClick r:id="" action="ppaction://media"/>
            <a:extLst>
              <a:ext uri="{FF2B5EF4-FFF2-40B4-BE49-F238E27FC236}">
                <a16:creationId xmlns:a16="http://schemas.microsoft.com/office/drawing/2014/main" id="{8352C3AA-7FDD-9305-7D5F-22480D4F7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689" r="20388"/>
          <a:stretch>
            <a:fillRect/>
          </a:stretch>
        </p:blipFill>
        <p:spPr>
          <a:xfrm>
            <a:off x="7677823" y="1074323"/>
            <a:ext cx="4028399" cy="4709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6E99E8-721B-AB5D-407C-ED546FBDB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31" y="1551886"/>
            <a:ext cx="6886326" cy="3754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361AF-44DA-25FD-7770-46D8D5D87726}"/>
              </a:ext>
            </a:extLst>
          </p:cNvPr>
          <p:cNvSpPr txBox="1"/>
          <p:nvPr/>
        </p:nvSpPr>
        <p:spPr>
          <a:xfrm>
            <a:off x="6865564" y="1945145"/>
            <a:ext cx="111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D739-3316-1ED3-B281-114DDCEA3A69}"/>
              </a:ext>
            </a:extLst>
          </p:cNvPr>
          <p:cNvSpPr txBox="1"/>
          <p:nvPr/>
        </p:nvSpPr>
        <p:spPr>
          <a:xfrm>
            <a:off x="10817980" y="4821671"/>
            <a:ext cx="133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L10/11 arm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5C963E-1A6F-EA54-B70F-D9E1C7337268}"/>
              </a:ext>
            </a:extLst>
          </p:cNvPr>
          <p:cNvCxnSpPr/>
          <p:nvPr/>
        </p:nvCxnSpPr>
        <p:spPr>
          <a:xfrm>
            <a:off x="7342221" y="2344608"/>
            <a:ext cx="408562" cy="248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25B077-2250-85E5-6D76-F60F3041CFDD}"/>
              </a:ext>
            </a:extLst>
          </p:cNvPr>
          <p:cNvCxnSpPr>
            <a:cxnSpLocks/>
          </p:cNvCxnSpPr>
          <p:nvPr/>
        </p:nvCxnSpPr>
        <p:spPr>
          <a:xfrm flipH="1" flipV="1">
            <a:off x="11176978" y="4281786"/>
            <a:ext cx="307706" cy="53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6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lorful structure of a plant&#10;&#10;AI-generated content may be incorrect.">
            <a:extLst>
              <a:ext uri="{FF2B5EF4-FFF2-40B4-BE49-F238E27FC236}">
                <a16:creationId xmlns:a16="http://schemas.microsoft.com/office/drawing/2014/main" id="{FF5ECE4D-0BA4-8389-B5D0-3B36EBC0782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r="19968"/>
          <a:stretch>
            <a:fillRect/>
          </a:stretch>
        </p:blipFill>
        <p:spPr>
          <a:xfrm>
            <a:off x="7266587" y="1656079"/>
            <a:ext cx="3657600" cy="4229684"/>
          </a:xfrm>
        </p:spPr>
      </p:pic>
      <p:pic>
        <p:nvPicPr>
          <p:cNvPr id="5" name="Picture 4" descr="A green and orange splattered object&#10;&#10;AI-generated content may be incorrect.">
            <a:extLst>
              <a:ext uri="{FF2B5EF4-FFF2-40B4-BE49-F238E27FC236}">
                <a16:creationId xmlns:a16="http://schemas.microsoft.com/office/drawing/2014/main" id="{E29C451F-C004-4734-3FFD-AEB97DB6F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r="29388"/>
          <a:stretch/>
        </p:blipFill>
        <p:spPr>
          <a:xfrm>
            <a:off x="1616534" y="1656079"/>
            <a:ext cx="3838293" cy="44786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DB551-D4A3-E599-2384-2CBBDE9414E4}"/>
              </a:ext>
            </a:extLst>
          </p:cNvPr>
          <p:cNvSpPr txBox="1">
            <a:spLocks/>
          </p:cNvSpPr>
          <p:nvPr/>
        </p:nvSpPr>
        <p:spPr>
          <a:xfrm>
            <a:off x="871058" y="275422"/>
            <a:ext cx="10500576" cy="8128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How to simulate a ribosome in a lifetime of a PhD student?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5358F7-796E-51E8-23EF-8AF9BCB06387}"/>
              </a:ext>
            </a:extLst>
          </p:cNvPr>
          <p:cNvSpPr/>
          <p:nvPr/>
        </p:nvSpPr>
        <p:spPr>
          <a:xfrm>
            <a:off x="5370629" y="3469363"/>
            <a:ext cx="1626909" cy="3438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FFA06-65E0-1778-EE50-32CF23BF748B}"/>
              </a:ext>
            </a:extLst>
          </p:cNvPr>
          <p:cNvSpPr txBox="1"/>
          <p:nvPr/>
        </p:nvSpPr>
        <p:spPr>
          <a:xfrm>
            <a:off x="2142517" y="1297184"/>
            <a:ext cx="2598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~ 2 million particles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D3284-078E-D8FE-3EE0-0BF0123DE2A0}"/>
              </a:ext>
            </a:extLst>
          </p:cNvPr>
          <p:cNvSpPr txBox="1"/>
          <p:nvPr/>
        </p:nvSpPr>
        <p:spPr>
          <a:xfrm>
            <a:off x="7381171" y="1297184"/>
            <a:ext cx="32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~ 150 thousand particles</a:t>
            </a:r>
          </a:p>
        </p:txBody>
      </p:sp>
    </p:spTree>
    <p:extLst>
      <p:ext uri="{BB962C8B-B14F-4D97-AF65-F5344CB8AC3E}">
        <p14:creationId xmlns:p14="http://schemas.microsoft.com/office/powerpoint/2010/main" val="397248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18EA8-9B25-85F7-6007-AAACA21E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A406A-7006-B62E-A3B7-5F0C381F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87" y="1334499"/>
            <a:ext cx="6838740" cy="48068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4CA090-12C2-C2F1-5A2B-1C3CBB4B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54" y="281310"/>
            <a:ext cx="10515600" cy="954103"/>
          </a:xfrm>
          <a:noFill/>
        </p:spPr>
        <p:txBody>
          <a:bodyPr anchor="ctr">
            <a:noAutofit/>
          </a:bodyPr>
          <a:lstStyle/>
          <a:p>
            <a:r>
              <a:rPr lang="en-US" b="1" dirty="0"/>
              <a:t>Mapping scheme for the RNA model</a:t>
            </a:r>
          </a:p>
        </p:txBody>
      </p:sp>
    </p:spTree>
    <p:extLst>
      <p:ext uri="{BB962C8B-B14F-4D97-AF65-F5344CB8AC3E}">
        <p14:creationId xmlns:p14="http://schemas.microsoft.com/office/powerpoint/2010/main" val="80804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E3C5B-C2F4-F62A-BD38-A69A79D12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149182"/>
            <a:ext cx="6722586" cy="504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BCF6B7E-70DB-5976-670B-9E11333BDFAA}"/>
              </a:ext>
            </a:extLst>
          </p:cNvPr>
          <p:cNvSpPr txBox="1">
            <a:spLocks/>
          </p:cNvSpPr>
          <p:nvPr/>
        </p:nvSpPr>
        <p:spPr>
          <a:xfrm>
            <a:off x="1836258" y="336382"/>
            <a:ext cx="6126480" cy="8128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Fitting of the bonded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958A6-7C21-CBCA-6DB3-822D8FC2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3863" y="2561414"/>
            <a:ext cx="6163945" cy="15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3E464-A508-D519-18B9-98A504C3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82"/>
          <a:stretch>
            <a:fillRect/>
          </a:stretch>
        </p:blipFill>
        <p:spPr>
          <a:xfrm>
            <a:off x="187881" y="1869893"/>
            <a:ext cx="6041230" cy="3210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61FBE-570C-85B8-31C9-B3521AFF2D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t="2527" r="1062" b="2877"/>
          <a:stretch/>
        </p:blipFill>
        <p:spPr bwMode="auto">
          <a:xfrm>
            <a:off x="6534455" y="2417625"/>
            <a:ext cx="4915000" cy="2378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2D9E7C-4463-D776-795A-502E254B7EA9}"/>
              </a:ext>
            </a:extLst>
          </p:cNvPr>
          <p:cNvSpPr txBox="1">
            <a:spLocks/>
          </p:cNvSpPr>
          <p:nvPr/>
        </p:nvSpPr>
        <p:spPr>
          <a:xfrm>
            <a:off x="375762" y="1323522"/>
            <a:ext cx="5853349" cy="54773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Transfer free energies of RNA nucleobases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7F8956-E3C6-C382-7C55-837195B80C44}"/>
              </a:ext>
            </a:extLst>
          </p:cNvPr>
          <p:cNvSpPr txBox="1">
            <a:spLocks/>
          </p:cNvSpPr>
          <p:nvPr/>
        </p:nvSpPr>
        <p:spPr>
          <a:xfrm>
            <a:off x="375762" y="226697"/>
            <a:ext cx="10558820" cy="54773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Comparisons with some experimental data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AE9CFB-62BB-5757-045B-A8B02B922543}"/>
              </a:ext>
            </a:extLst>
          </p:cNvPr>
          <p:cNvSpPr txBox="1">
            <a:spLocks/>
          </p:cNvSpPr>
          <p:nvPr/>
        </p:nvSpPr>
        <p:spPr>
          <a:xfrm>
            <a:off x="7086711" y="1322161"/>
            <a:ext cx="3954458" cy="54773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Persistence length of dsRNA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21FC15-F71A-C881-3FE1-9923A1B4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53" y="1917766"/>
            <a:ext cx="33147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F17E80-E586-B3F4-4521-7BE318446E47}"/>
              </a:ext>
            </a:extLst>
          </p:cNvPr>
          <p:cNvSpPr txBox="1"/>
          <p:nvPr/>
        </p:nvSpPr>
        <p:spPr>
          <a:xfrm>
            <a:off x="7773556" y="4915377"/>
            <a:ext cx="3267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badi" panose="020B0604020104020204" pitchFamily="34" charset="0"/>
              </a:rPr>
              <a:t>Model = 72 nm</a:t>
            </a:r>
          </a:p>
          <a:p>
            <a:pPr algn="ctr"/>
            <a:r>
              <a:rPr lang="en-US" sz="2400" dirty="0">
                <a:latin typeface="Abadi" panose="020B0604020104020204" pitchFamily="34" charset="0"/>
              </a:rPr>
              <a:t>Experiment = 64 nm</a:t>
            </a:r>
            <a:r>
              <a:rPr lang="en-US" dirty="0"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028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AC1A-F435-3E13-D50B-B59A092E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7CCE6-BB54-8350-74F1-3B6106147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66" y="404790"/>
            <a:ext cx="4433861" cy="621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AD399-EF56-DDBE-A439-F3C5C4DE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4" t="7314" r="630" b="12829"/>
          <a:stretch/>
        </p:blipFill>
        <p:spPr>
          <a:xfrm>
            <a:off x="807953" y="2541082"/>
            <a:ext cx="5495118" cy="22239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7F4DD3-FC9A-25EF-DCE3-46AAA273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40" y="404790"/>
            <a:ext cx="5929605" cy="1180821"/>
          </a:xfrm>
          <a:noFill/>
        </p:spPr>
        <p:txBody>
          <a:bodyPr anchor="ctr">
            <a:noAutofit/>
          </a:bodyPr>
          <a:lstStyle/>
          <a:p>
            <a:r>
              <a:rPr lang="en-US" b="1" dirty="0"/>
              <a:t>Hydrogen bonding PMF profiles</a:t>
            </a:r>
          </a:p>
        </p:txBody>
      </p:sp>
    </p:spTree>
    <p:extLst>
      <p:ext uri="{BB962C8B-B14F-4D97-AF65-F5344CB8AC3E}">
        <p14:creationId xmlns:p14="http://schemas.microsoft.com/office/powerpoint/2010/main" val="33665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C991AB-DAC7-1EE6-536E-9A967986B9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r="1009"/>
          <a:stretch/>
        </p:blipFill>
        <p:spPr bwMode="auto">
          <a:xfrm>
            <a:off x="7264401" y="328513"/>
            <a:ext cx="3954911" cy="6311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green and orange splattered object&#10;&#10;AI-generated content may be incorrect.">
            <a:extLst>
              <a:ext uri="{FF2B5EF4-FFF2-40B4-BE49-F238E27FC236}">
                <a16:creationId xmlns:a16="http://schemas.microsoft.com/office/drawing/2014/main" id="{EDC9B204-075C-6777-33FA-D85C61363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r="29388"/>
          <a:stretch/>
        </p:blipFill>
        <p:spPr>
          <a:xfrm>
            <a:off x="1271081" y="1065605"/>
            <a:ext cx="4824919" cy="56298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8788A5-EAEA-521F-AA16-578EAA89ECDF}"/>
              </a:ext>
            </a:extLst>
          </p:cNvPr>
          <p:cNvSpPr txBox="1">
            <a:spLocks/>
          </p:cNvSpPr>
          <p:nvPr/>
        </p:nvSpPr>
        <p:spPr>
          <a:xfrm>
            <a:off x="820420" y="379805"/>
            <a:ext cx="6126480" cy="8128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So what about the ribosomes</a:t>
            </a:r>
          </a:p>
        </p:txBody>
      </p:sp>
    </p:spTree>
    <p:extLst>
      <p:ext uri="{BB962C8B-B14F-4D97-AF65-F5344CB8AC3E}">
        <p14:creationId xmlns:p14="http://schemas.microsoft.com/office/powerpoint/2010/main" val="218611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B51A4F-BC98-E9AD-69E3-D872D916E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14878" r="29680" b="27317"/>
          <a:stretch/>
        </p:blipFill>
        <p:spPr bwMode="auto">
          <a:xfrm>
            <a:off x="1339151" y="2012853"/>
            <a:ext cx="4847336" cy="38426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462E54-A344-ABCC-9921-5F3D3AA48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20" y="288652"/>
            <a:ext cx="3591560" cy="62806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174A2E-D671-FD20-9B23-5C0A2754609C}"/>
              </a:ext>
            </a:extLst>
          </p:cNvPr>
          <p:cNvSpPr txBox="1"/>
          <p:nvPr/>
        </p:nvSpPr>
        <p:spPr>
          <a:xfrm>
            <a:off x="1054391" y="426098"/>
            <a:ext cx="5132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Correlation analysis of ADAT2/3 deaminase</a:t>
            </a:r>
            <a:endParaRPr lang="en-US" sz="32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42768-FEE4-5852-9FEB-3FF33542A8BD}"/>
              </a:ext>
            </a:extLst>
          </p:cNvPr>
          <p:cNvSpPr txBox="1"/>
          <p:nvPr/>
        </p:nvSpPr>
        <p:spPr>
          <a:xfrm>
            <a:off x="6575628" y="1503316"/>
            <a:ext cx="97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Martini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1A431-899F-35DE-4D36-720544E7A8CA}"/>
              </a:ext>
            </a:extLst>
          </p:cNvPr>
          <p:cNvSpPr txBox="1"/>
          <p:nvPr/>
        </p:nvSpPr>
        <p:spPr>
          <a:xfrm>
            <a:off x="6773157" y="4797509"/>
            <a:ext cx="7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ENM</a:t>
            </a:r>
          </a:p>
        </p:txBody>
      </p:sp>
    </p:spTree>
    <p:extLst>
      <p:ext uri="{BB962C8B-B14F-4D97-AF65-F5344CB8AC3E}">
        <p14:creationId xmlns:p14="http://schemas.microsoft.com/office/powerpoint/2010/main" val="293695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67F7D0-2FB2-D3DE-F683-82AB64513F18}"/>
              </a:ext>
            </a:extLst>
          </p:cNvPr>
          <p:cNvSpPr txBox="1"/>
          <p:nvPr/>
        </p:nvSpPr>
        <p:spPr>
          <a:xfrm>
            <a:off x="520022" y="265062"/>
            <a:ext cx="110066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+mj-lt"/>
                <a:ea typeface="Aptos" panose="020B0004020202020204" pitchFamily="34" charset="0"/>
              </a:rPr>
              <a:t>ΔL11 is delayed in sporulation and impaired in spore revival</a:t>
            </a:r>
            <a:endParaRPr lang="en-US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3F686-3A29-FBDA-86B2-87CE6F0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04" y="992003"/>
            <a:ext cx="6953486" cy="5434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68C30-A321-B9FA-B212-E7250690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217" y="1056640"/>
            <a:ext cx="26765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118</Words>
  <Application>Microsoft Office PowerPoint</Application>
  <PresentationFormat>Widescreen</PresentationFormat>
  <Paragraphs>24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Abadi</vt:lpstr>
      <vt:lpstr>Aptos</vt:lpstr>
      <vt:lpstr>Aptos Display</vt:lpstr>
      <vt:lpstr>Arial</vt:lpstr>
      <vt:lpstr>Wingdings</vt:lpstr>
      <vt:lpstr>Office Theme</vt:lpstr>
      <vt:lpstr>Coarse-Grained RNA Model for the Martini 3 Force Field</vt:lpstr>
      <vt:lpstr>PowerPoint Presentation</vt:lpstr>
      <vt:lpstr>Mapping scheme for the RNA model</vt:lpstr>
      <vt:lpstr>PowerPoint Presentation</vt:lpstr>
      <vt:lpstr>PowerPoint Presentation</vt:lpstr>
      <vt:lpstr>Hydrogen bonding PMF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Danis Yangaliev (Student)</dc:creator>
  <cp:lastModifiedBy>Danis Yangaliev (Student)</cp:lastModifiedBy>
  <cp:revision>47</cp:revision>
  <dcterms:created xsi:type="dcterms:W3CDTF">2025-10-03T16:58:52Z</dcterms:created>
  <dcterms:modified xsi:type="dcterms:W3CDTF">2025-11-10T19:20:48Z</dcterms:modified>
</cp:coreProperties>
</file>